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67" r:id="rId14"/>
    <p:sldId id="268" r:id="rId15"/>
    <p:sldId id="269" r:id="rId16"/>
    <p:sldId id="270" r:id="rId17"/>
    <p:sldId id="271" r:id="rId18"/>
    <p:sldId id="272"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90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FEE1D9D-803B-454A-A881-9216D8055F04}" type="datetimeFigureOut">
              <a:rPr lang="el-GR" smtClean="0"/>
              <a:pPr/>
              <a:t>4/6/2013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74A2EF-8828-48D9-9A20-1AE60AAD759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E1D9D-803B-454A-A881-9216D8055F04}" type="datetimeFigureOut">
              <a:rPr lang="el-GR" smtClean="0"/>
              <a:pPr/>
              <a:t>4/6/2013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A2EF-8828-48D9-9A20-1AE60AAD759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700808"/>
            <a:ext cx="7772400" cy="1470025"/>
          </a:xfrm>
        </p:spPr>
        <p:txBody>
          <a:bodyPr>
            <a:normAutofit/>
          </a:bodyPr>
          <a:lstStyle/>
          <a:p>
            <a:r>
              <a:rPr lang="el-GR" dirty="0" smtClean="0"/>
              <a:t> Η ΜΕΤΑΡΡΥΘΜΙΣΗ ΤΟΥ ΚΡΑΤΟΥΣ </a:t>
            </a:r>
            <a:br>
              <a:rPr lang="el-GR" dirty="0" smtClean="0"/>
            </a:br>
            <a:r>
              <a:rPr lang="el-GR" dirty="0" smtClean="0"/>
              <a:t>ΕΝ ΜΕΣΩ ΚΡΙΣΗΣ</a:t>
            </a:r>
            <a:endParaRPr lang="el-GR" dirty="0"/>
          </a:p>
        </p:txBody>
      </p:sp>
      <p:sp>
        <p:nvSpPr>
          <p:cNvPr id="3" name="2 - Υπότιτλος"/>
          <p:cNvSpPr>
            <a:spLocks noGrp="1"/>
          </p:cNvSpPr>
          <p:nvPr>
            <p:ph type="subTitle" idx="1"/>
          </p:nvPr>
        </p:nvSpPr>
        <p:spPr>
          <a:xfrm>
            <a:off x="1403648" y="3573016"/>
            <a:ext cx="6400800" cy="1752600"/>
          </a:xfrm>
        </p:spPr>
        <p:txBody>
          <a:bodyPr>
            <a:normAutofit/>
          </a:bodyPr>
          <a:lstStyle/>
          <a:p>
            <a:r>
              <a:rPr lang="el-GR" b="1" dirty="0" smtClean="0">
                <a:solidFill>
                  <a:schemeClr val="tx1"/>
                </a:solidFill>
              </a:rPr>
              <a:t>Θεόδωρος Ν. Τσέκος</a:t>
            </a:r>
            <a:r>
              <a:rPr lang="el-GR" dirty="0" smtClean="0">
                <a:solidFill>
                  <a:schemeClr val="tx1"/>
                </a:solidFill>
              </a:rPr>
              <a:t>, </a:t>
            </a:r>
            <a:r>
              <a:rPr lang="el-GR" dirty="0" err="1" smtClean="0">
                <a:solidFill>
                  <a:schemeClr val="tx1"/>
                </a:solidFill>
              </a:rPr>
              <a:t>Επικ</a:t>
            </a:r>
            <a:r>
              <a:rPr lang="el-GR" dirty="0" smtClean="0">
                <a:solidFill>
                  <a:schemeClr val="tx1"/>
                </a:solidFill>
              </a:rPr>
              <a:t>. Καθηγητής Δημόσιας</a:t>
            </a:r>
            <a:r>
              <a:rPr lang="en-US" dirty="0" smtClean="0">
                <a:solidFill>
                  <a:schemeClr val="tx1"/>
                </a:solidFill>
              </a:rPr>
              <a:t> </a:t>
            </a:r>
            <a:r>
              <a:rPr lang="el-GR" dirty="0" smtClean="0">
                <a:solidFill>
                  <a:schemeClr val="tx1"/>
                </a:solidFill>
              </a:rPr>
              <a:t>Διοίκησης, Σύμβουλος ΚΑΔΔ </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a:bodyPr>
          <a:lstStyle/>
          <a:p>
            <a:r>
              <a:rPr lang="el-GR" sz="3600" dirty="0" smtClean="0"/>
              <a:t>ΑΡΝΗΤΙΚΕΣ  ΣΥΝΕΠΕΙΕΣ</a:t>
            </a:r>
            <a:r>
              <a:rPr lang="en-US" sz="3600" dirty="0" smtClean="0"/>
              <a:t> </a:t>
            </a:r>
            <a:r>
              <a:rPr lang="el-GR" sz="3600" dirty="0" smtClean="0"/>
              <a:t>ΤΟΥ ΝΡΜ [1/2]</a:t>
            </a:r>
            <a:endParaRPr lang="el-GR" sz="3600" dirty="0"/>
          </a:p>
        </p:txBody>
      </p:sp>
      <p:sp>
        <p:nvSpPr>
          <p:cNvPr id="3" name="2 - Θέση περιεχομένου"/>
          <p:cNvSpPr>
            <a:spLocks noGrp="1"/>
          </p:cNvSpPr>
          <p:nvPr>
            <p:ph idx="1"/>
          </p:nvPr>
        </p:nvSpPr>
        <p:spPr>
          <a:xfrm>
            <a:off x="457200" y="1052736"/>
            <a:ext cx="8229600" cy="5544616"/>
          </a:xfrm>
        </p:spPr>
        <p:txBody>
          <a:bodyPr>
            <a:normAutofit fontScale="92500" lnSpcReduction="10000"/>
          </a:bodyPr>
          <a:lstStyle/>
          <a:p>
            <a:r>
              <a:rPr lang="el-GR" dirty="0" smtClean="0"/>
              <a:t>Έμφαση στην υλοποίηση αλλά όχι στον σχεδιασμό των πολιτικών </a:t>
            </a:r>
          </a:p>
          <a:p>
            <a:pPr lvl="1"/>
            <a:r>
              <a:rPr lang="en-US" dirty="0" smtClean="0"/>
              <a:t>Efficiency in Government </a:t>
            </a:r>
            <a:r>
              <a:rPr lang="en-US" dirty="0" err="1" smtClean="0"/>
              <a:t>vs</a:t>
            </a:r>
            <a:r>
              <a:rPr lang="el-GR" dirty="0" smtClean="0"/>
              <a:t>.</a:t>
            </a:r>
            <a:r>
              <a:rPr lang="en-US" dirty="0" smtClean="0"/>
              <a:t>Efficiency of Government</a:t>
            </a:r>
            <a:endParaRPr lang="el-GR" dirty="0" smtClean="0"/>
          </a:p>
          <a:p>
            <a:pPr lvl="0"/>
            <a:r>
              <a:rPr lang="el-GR" dirty="0" smtClean="0"/>
              <a:t>Διάρρηξη της συνεκτικής δράσης του κράτους </a:t>
            </a:r>
          </a:p>
          <a:p>
            <a:pPr lvl="1"/>
            <a:r>
              <a:rPr lang="el-GR" dirty="0" err="1" smtClean="0"/>
              <a:t>Υπερ</a:t>
            </a:r>
            <a:r>
              <a:rPr lang="el-GR" dirty="0" smtClean="0"/>
              <a:t>-πολλαπλασιασμός -αυτονόμηση των φορέων της δημόσιας δράσης: </a:t>
            </a:r>
            <a:r>
              <a:rPr lang="el-GR" b="1" dirty="0" err="1" smtClean="0"/>
              <a:t>πρβλ</a:t>
            </a:r>
            <a:r>
              <a:rPr lang="el-GR" b="1" dirty="0" smtClean="0"/>
              <a:t>. συντονισμού</a:t>
            </a:r>
          </a:p>
          <a:p>
            <a:pPr lvl="1"/>
            <a:r>
              <a:rPr lang="el-GR" dirty="0" smtClean="0"/>
              <a:t>Απουσία πλαισίου κοινών αξιών και έλλειψη </a:t>
            </a:r>
            <a:r>
              <a:rPr lang="el-GR" dirty="0" err="1" smtClean="0"/>
              <a:t>συνεργασιακής</a:t>
            </a:r>
            <a:r>
              <a:rPr lang="el-GR" dirty="0" smtClean="0"/>
              <a:t> εμπιστοσύνης </a:t>
            </a:r>
          </a:p>
          <a:p>
            <a:pPr lvl="0"/>
            <a:r>
              <a:rPr lang="el-GR" dirty="0" smtClean="0"/>
              <a:t>Αδυναμία οργανικής σύνδεσης νέων αξιών </a:t>
            </a:r>
          </a:p>
          <a:p>
            <a:pPr>
              <a:buNone/>
            </a:pPr>
            <a:r>
              <a:rPr lang="el-GR" dirty="0" smtClean="0"/>
              <a:t>     με τις παραδοσιακές κατευθυντήριες αξίες</a:t>
            </a:r>
          </a:p>
          <a:p>
            <a:pPr lvl="1"/>
            <a:r>
              <a:rPr lang="el-GR" dirty="0" smtClean="0"/>
              <a:t>αποτελεσματικότητα και αποδοτικότητα  </a:t>
            </a:r>
          </a:p>
          <a:p>
            <a:pPr lvl="1"/>
            <a:r>
              <a:rPr lang="el-GR" dirty="0" smtClean="0"/>
              <a:t>δημόσιο συμφέρον και  νομιμότητα.</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txBody>
          <a:bodyPr>
            <a:normAutofit fontScale="90000"/>
          </a:bodyPr>
          <a:lstStyle/>
          <a:p>
            <a:r>
              <a:rPr lang="el-GR" sz="3600" dirty="0" smtClean="0"/>
              <a:t>ΑΡΝΗΤΙΚΕΣ  ΣΥΝΕΠΕΙΕΣ</a:t>
            </a:r>
            <a:r>
              <a:rPr lang="en-US" sz="3600" dirty="0" smtClean="0"/>
              <a:t> </a:t>
            </a:r>
            <a:r>
              <a:rPr lang="el-GR" sz="3600" dirty="0" smtClean="0"/>
              <a:t>ΤΟΥ ΝΡΜ</a:t>
            </a:r>
            <a:r>
              <a:rPr lang="en-US" sz="3600" dirty="0" smtClean="0"/>
              <a:t> [2</a:t>
            </a:r>
            <a:r>
              <a:rPr lang="el-GR" sz="3600" dirty="0" smtClean="0"/>
              <a:t>/2</a:t>
            </a:r>
            <a:r>
              <a:rPr lang="en-US" sz="3600" dirty="0" smtClean="0"/>
              <a:t>]</a:t>
            </a:r>
            <a:endParaRPr lang="el-GR" sz="3600" dirty="0"/>
          </a:p>
        </p:txBody>
      </p:sp>
      <p:sp>
        <p:nvSpPr>
          <p:cNvPr id="3" name="2 - Θέση περιεχομένου"/>
          <p:cNvSpPr>
            <a:spLocks noGrp="1"/>
          </p:cNvSpPr>
          <p:nvPr>
            <p:ph idx="1"/>
          </p:nvPr>
        </p:nvSpPr>
        <p:spPr>
          <a:xfrm>
            <a:off x="457200" y="1052736"/>
            <a:ext cx="8229600" cy="5544616"/>
          </a:xfrm>
        </p:spPr>
        <p:txBody>
          <a:bodyPr>
            <a:normAutofit fontScale="92500"/>
          </a:bodyPr>
          <a:lstStyle/>
          <a:p>
            <a:r>
              <a:rPr lang="el-GR" dirty="0" smtClean="0"/>
              <a:t>Αδυναμία γρήγορης αναπροσαρμογής και βελτίωσης των ασκούμενων δημοσίων πολιτικών  </a:t>
            </a:r>
          </a:p>
          <a:p>
            <a:pPr lvl="1"/>
            <a:r>
              <a:rPr lang="el-GR" dirty="0" smtClean="0"/>
              <a:t>λόγω εκτενούς χρήσης των προγραμματικών συμφωνιών και των συμβατικών δεσμεύσεων (</a:t>
            </a:r>
            <a:r>
              <a:rPr lang="en-US" dirty="0" smtClean="0"/>
              <a:t>“Make deals not rules”)</a:t>
            </a:r>
          </a:p>
          <a:p>
            <a:pPr lvl="0"/>
            <a:r>
              <a:rPr lang="el-GR" dirty="0" smtClean="0"/>
              <a:t>Κυριαρχία των αντιλήψεων περί της «μοναδικής βέλτιστης λύσης» (“</a:t>
            </a:r>
            <a:r>
              <a:rPr lang="en-US" dirty="0" smtClean="0"/>
              <a:t>one size fits all</a:t>
            </a:r>
            <a:r>
              <a:rPr lang="el-GR" dirty="0" smtClean="0"/>
              <a:t>”) </a:t>
            </a:r>
            <a:endParaRPr lang="en-US" dirty="0" smtClean="0"/>
          </a:p>
          <a:p>
            <a:pPr lvl="1"/>
            <a:r>
              <a:rPr lang="el-GR" dirty="0" smtClean="0"/>
              <a:t>αδυνατεί να υποστηρίξει  διαφοροποιημένες μεθοδολογικές προσεγγίσεις προσαρμοσμένες στις πολιτισμικές και </a:t>
            </a:r>
            <a:r>
              <a:rPr lang="el-GR" dirty="0" err="1" smtClean="0"/>
              <a:t>πολιτικο</a:t>
            </a:r>
            <a:r>
              <a:rPr lang="el-GR" dirty="0" smtClean="0"/>
              <a:t>-διοικητικές ιδιαιτερότητες κάθε χώρας.</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dirty="0" smtClean="0"/>
              <a:t>ΘΕΤΙΚΟ ΣΤΟΙΧΕΙΟ ΤΟΥ ΝΡΜ </a:t>
            </a:r>
            <a:endParaRPr lang="el-GR" sz="3600" dirty="0"/>
          </a:p>
        </p:txBody>
      </p:sp>
      <p:sp>
        <p:nvSpPr>
          <p:cNvPr id="3" name="2 - Θέση περιεχομένου"/>
          <p:cNvSpPr>
            <a:spLocks noGrp="1"/>
          </p:cNvSpPr>
          <p:nvPr>
            <p:ph idx="1"/>
          </p:nvPr>
        </p:nvSpPr>
        <p:spPr/>
        <p:txBody>
          <a:bodyPr/>
          <a:lstStyle/>
          <a:p>
            <a:r>
              <a:rPr lang="el-GR" dirty="0" smtClean="0"/>
              <a:t>Η </a:t>
            </a:r>
            <a:r>
              <a:rPr lang="el-GR" dirty="0"/>
              <a:t>φιλοσοφία </a:t>
            </a:r>
            <a:r>
              <a:rPr lang="el-GR" dirty="0" err="1"/>
              <a:t>μιάς</a:t>
            </a:r>
            <a:r>
              <a:rPr lang="el-GR" dirty="0"/>
              <a:t> «</a:t>
            </a:r>
            <a:r>
              <a:rPr lang="el-GR" dirty="0" err="1"/>
              <a:t>επιχειρούσας</a:t>
            </a:r>
            <a:r>
              <a:rPr lang="el-GR" dirty="0"/>
              <a:t>» (</a:t>
            </a:r>
            <a:r>
              <a:rPr lang="el-GR" dirty="0" err="1"/>
              <a:t>entrepreneurial</a:t>
            </a:r>
            <a:r>
              <a:rPr lang="el-GR" dirty="0"/>
              <a:t> ) διοίκησης στραμμένης </a:t>
            </a:r>
            <a:r>
              <a:rPr lang="el-GR" dirty="0" smtClean="0"/>
              <a:t>προς: </a:t>
            </a:r>
          </a:p>
          <a:p>
            <a:r>
              <a:rPr lang="el-GR" dirty="0" smtClean="0"/>
              <a:t>την </a:t>
            </a:r>
            <a:r>
              <a:rPr lang="el-GR" dirty="0"/>
              <a:t>αποτελεσματικότητα, </a:t>
            </a:r>
            <a:endParaRPr lang="el-GR" dirty="0" smtClean="0"/>
          </a:p>
          <a:p>
            <a:r>
              <a:rPr lang="el-GR" dirty="0" smtClean="0"/>
              <a:t>την </a:t>
            </a:r>
            <a:r>
              <a:rPr lang="el-GR" dirty="0"/>
              <a:t>ποιότητα και </a:t>
            </a:r>
            <a:endParaRPr lang="el-GR" dirty="0" smtClean="0"/>
          </a:p>
          <a:p>
            <a:r>
              <a:rPr lang="el-GR" dirty="0" smtClean="0"/>
              <a:t>την αποδοτικότητα.</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Autofit/>
          </a:bodyPr>
          <a:lstStyle/>
          <a:p>
            <a:r>
              <a:rPr lang="el-GR" sz="2800" dirty="0" smtClean="0"/>
              <a:t>ΜΕΤΑ-ΝΡΜ ΜΕΤΑΡΡΥΘΜΙΣΕΙΣ (</a:t>
            </a:r>
            <a:r>
              <a:rPr lang="en-US" sz="2800" dirty="0" smtClean="0"/>
              <a:t>POST</a:t>
            </a:r>
            <a:r>
              <a:rPr lang="el-GR" sz="2800" dirty="0" smtClean="0"/>
              <a:t> -</a:t>
            </a:r>
            <a:r>
              <a:rPr lang="en-US" sz="2800" dirty="0" smtClean="0"/>
              <a:t> NPM REFORMS</a:t>
            </a:r>
            <a:r>
              <a:rPr lang="el-GR" sz="2800" dirty="0" smtClean="0"/>
              <a:t>)</a:t>
            </a:r>
            <a:endParaRPr lang="el-GR" sz="2800" dirty="0"/>
          </a:p>
        </p:txBody>
      </p:sp>
      <p:sp>
        <p:nvSpPr>
          <p:cNvPr id="3" name="2 - Θέση περιεχομένου"/>
          <p:cNvSpPr>
            <a:spLocks noGrp="1"/>
          </p:cNvSpPr>
          <p:nvPr>
            <p:ph idx="1"/>
          </p:nvPr>
        </p:nvSpPr>
        <p:spPr>
          <a:xfrm>
            <a:off x="395536" y="1196752"/>
            <a:ext cx="8229600" cy="4968552"/>
          </a:xfrm>
        </p:spPr>
        <p:txBody>
          <a:bodyPr>
            <a:noAutofit/>
          </a:bodyPr>
          <a:lstStyle/>
          <a:p>
            <a:r>
              <a:rPr lang="el-GR" sz="2800" dirty="0" smtClean="0"/>
              <a:t>Ενδυνάμωση των κεντρικών μηχανισμών άσκησης δημοσίων πολιτικών και έμφαση στον σχεδιασμό και τον συντονισμό</a:t>
            </a:r>
          </a:p>
          <a:p>
            <a:r>
              <a:rPr lang="el-GR" sz="2800" dirty="0" smtClean="0"/>
              <a:t>«</a:t>
            </a:r>
            <a:r>
              <a:rPr lang="el-GR" sz="2800" dirty="0" err="1" smtClean="0"/>
              <a:t>Νεο</a:t>
            </a:r>
            <a:r>
              <a:rPr lang="el-GR" sz="2800" dirty="0" smtClean="0"/>
              <a:t>-</a:t>
            </a:r>
            <a:r>
              <a:rPr lang="el-GR" sz="2800" dirty="0" err="1" smtClean="0"/>
              <a:t>Βεμπεριανή</a:t>
            </a:r>
            <a:r>
              <a:rPr lang="el-GR" sz="2800" dirty="0" smtClean="0"/>
              <a:t>» προσέγγιση, :</a:t>
            </a:r>
          </a:p>
          <a:p>
            <a:pPr lvl="1"/>
            <a:r>
              <a:rPr lang="el-GR" sz="2400" dirty="0" smtClean="0"/>
              <a:t> </a:t>
            </a:r>
            <a:r>
              <a:rPr lang="el-GR" dirty="0" err="1" smtClean="0"/>
              <a:t>επανα</a:t>
            </a:r>
            <a:r>
              <a:rPr lang="el-GR" dirty="0" smtClean="0"/>
              <a:t>-συγκέντρωση (</a:t>
            </a:r>
            <a:r>
              <a:rPr lang="en-US" dirty="0" smtClean="0"/>
              <a:t>recentralization</a:t>
            </a:r>
            <a:r>
              <a:rPr lang="el-GR" dirty="0" smtClean="0"/>
              <a:t>) ,</a:t>
            </a:r>
          </a:p>
          <a:p>
            <a:pPr lvl="1"/>
            <a:r>
              <a:rPr lang="el-GR" dirty="0" smtClean="0"/>
              <a:t> ολική κυβέρνηση (</a:t>
            </a:r>
            <a:r>
              <a:rPr lang="en-US" dirty="0" smtClean="0"/>
              <a:t>whole</a:t>
            </a:r>
            <a:r>
              <a:rPr lang="el-GR" dirty="0" smtClean="0"/>
              <a:t>-</a:t>
            </a:r>
            <a:r>
              <a:rPr lang="en-US" dirty="0" smtClean="0"/>
              <a:t>of</a:t>
            </a:r>
            <a:r>
              <a:rPr lang="el-GR" dirty="0" smtClean="0"/>
              <a:t>-</a:t>
            </a:r>
            <a:r>
              <a:rPr lang="en-US" dirty="0" smtClean="0"/>
              <a:t>government</a:t>
            </a:r>
            <a:r>
              <a:rPr lang="el-GR" dirty="0" smtClean="0"/>
              <a:t>), </a:t>
            </a:r>
          </a:p>
          <a:p>
            <a:pPr lvl="1"/>
            <a:r>
              <a:rPr lang="el-GR" dirty="0" smtClean="0"/>
              <a:t>επανάκτηση του κέντρου (</a:t>
            </a:r>
            <a:r>
              <a:rPr lang="en-US" dirty="0" smtClean="0"/>
              <a:t>reassertion of the centre</a:t>
            </a:r>
            <a:r>
              <a:rPr lang="el-GR" dirty="0" smtClean="0"/>
              <a:t> ) , </a:t>
            </a:r>
          </a:p>
          <a:p>
            <a:pPr lvl="1"/>
            <a:r>
              <a:rPr lang="el-GR" dirty="0" smtClean="0"/>
              <a:t>διασυνδεδεμένη κυβέρνηση (</a:t>
            </a:r>
            <a:r>
              <a:rPr lang="en-US" dirty="0" smtClean="0"/>
              <a:t>joined</a:t>
            </a:r>
            <a:r>
              <a:rPr lang="el-GR" dirty="0" smtClean="0"/>
              <a:t>-</a:t>
            </a:r>
            <a:r>
              <a:rPr lang="en-US" dirty="0" smtClean="0"/>
              <a:t>up</a:t>
            </a:r>
            <a:r>
              <a:rPr lang="el-GR" dirty="0" smtClean="0"/>
              <a:t>-</a:t>
            </a:r>
            <a:r>
              <a:rPr lang="en-US" dirty="0" smtClean="0"/>
              <a:t>government</a:t>
            </a:r>
            <a:r>
              <a:rPr lang="el-GR" dirty="0" smtClean="0"/>
              <a:t>), </a:t>
            </a:r>
          </a:p>
          <a:p>
            <a:pPr lvl="1"/>
            <a:r>
              <a:rPr lang="el-GR" dirty="0" smtClean="0"/>
              <a:t>οριζόντια διοίκηση (</a:t>
            </a:r>
            <a:r>
              <a:rPr lang="en-US" dirty="0" smtClean="0"/>
              <a:t>horizontal management</a:t>
            </a:r>
            <a:r>
              <a:rPr lang="el-GR" dirty="0" smtClean="0"/>
              <a:t>). </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10146"/>
          </a:xfrm>
        </p:spPr>
        <p:txBody>
          <a:bodyPr>
            <a:noAutofit/>
          </a:bodyPr>
          <a:lstStyle/>
          <a:p>
            <a:r>
              <a:rPr lang="el-GR" sz="3200" dirty="0" smtClean="0"/>
              <a:t>ΕΝΑΛΛΑΚΤΙΚΟ ΥΠΟΔΕΙΓΜΑ </a:t>
            </a:r>
            <a:br>
              <a:rPr lang="el-GR" sz="3200" dirty="0" smtClean="0"/>
            </a:br>
            <a:r>
              <a:rPr lang="el-GR" sz="3200" dirty="0" smtClean="0"/>
              <a:t>ΜΕΤΑΡΡΥΘΜΙΣΤΙΚΗΣ ΣΤΡΑΤΗΓΙΚΗΣ </a:t>
            </a:r>
            <a:endParaRPr lang="el-GR" sz="3200" dirty="0"/>
          </a:p>
        </p:txBody>
      </p:sp>
      <p:sp>
        <p:nvSpPr>
          <p:cNvPr id="3" name="2 - Θέση περιεχομένου"/>
          <p:cNvSpPr>
            <a:spLocks noGrp="1"/>
          </p:cNvSpPr>
          <p:nvPr>
            <p:ph idx="1"/>
          </p:nvPr>
        </p:nvSpPr>
        <p:spPr>
          <a:xfrm>
            <a:off x="457200" y="1772816"/>
            <a:ext cx="8229600" cy="4608512"/>
          </a:xfrm>
        </p:spPr>
        <p:txBody>
          <a:bodyPr>
            <a:normAutofit lnSpcReduction="10000"/>
          </a:bodyPr>
          <a:lstStyle/>
          <a:p>
            <a:r>
              <a:rPr lang="el-GR" dirty="0" smtClean="0"/>
              <a:t>….που να συνδυάζει τις </a:t>
            </a:r>
            <a:r>
              <a:rPr lang="el-GR" b="1" dirty="0" smtClean="0"/>
              <a:t>κλασσικές αξίες </a:t>
            </a:r>
            <a:r>
              <a:rPr lang="el-GR" dirty="0" smtClean="0"/>
              <a:t>του </a:t>
            </a:r>
            <a:r>
              <a:rPr lang="el-GR" dirty="0" err="1" smtClean="0"/>
              <a:t>Βεμπεριανού</a:t>
            </a:r>
            <a:r>
              <a:rPr lang="el-GR" dirty="0" smtClean="0"/>
              <a:t> υποδείγματος με τις αναγκαίες </a:t>
            </a:r>
            <a:r>
              <a:rPr lang="el-GR" b="1" dirty="0" smtClean="0"/>
              <a:t>ευελιξίες διοικητικής δράσης </a:t>
            </a:r>
            <a:r>
              <a:rPr lang="el-GR" dirty="0" smtClean="0"/>
              <a:t>όπως αυτές αναπτύχθηκαν μέσα από τις προσεγγίσεις του ΝΡΜ. </a:t>
            </a:r>
          </a:p>
          <a:p>
            <a:r>
              <a:rPr lang="el-GR" dirty="0" smtClean="0"/>
              <a:t>Η μίξη αυτή θα πρέπει να ενισχύει ταυτόχρονα την τόσο την </a:t>
            </a:r>
            <a:r>
              <a:rPr lang="el-GR" b="1" dirty="0" smtClean="0"/>
              <a:t>στρατηγική</a:t>
            </a:r>
            <a:r>
              <a:rPr lang="el-GR" dirty="0" smtClean="0"/>
              <a:t> όσο και την </a:t>
            </a:r>
            <a:r>
              <a:rPr lang="el-GR" b="1" dirty="0" smtClean="0"/>
              <a:t>επιχειρησιακή</a:t>
            </a:r>
            <a:r>
              <a:rPr lang="el-GR" dirty="0" smtClean="0"/>
              <a:t> ικανότητα της δημόσιας εξουσίας και ευρύτερα του δημόσιου χώρου και των μηχανισμών του.</a:t>
            </a:r>
          </a:p>
          <a:p>
            <a:endParaRPr lang="el-GR" dirty="0" smtClean="0"/>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sz="3600" dirty="0" smtClean="0"/>
              <a:t>ΕΛΛΟΧΕΥΟΝΤΕΣ ΚΙΝΔΥΝΟΙ [1/2]  </a:t>
            </a:r>
            <a:endParaRPr lang="el-GR" sz="3600" dirty="0"/>
          </a:p>
        </p:txBody>
      </p:sp>
      <p:sp>
        <p:nvSpPr>
          <p:cNvPr id="3" name="2 - Θέση περιεχομένου"/>
          <p:cNvSpPr>
            <a:spLocks noGrp="1"/>
          </p:cNvSpPr>
          <p:nvPr>
            <p:ph idx="1"/>
          </p:nvPr>
        </p:nvSpPr>
        <p:spPr>
          <a:xfrm>
            <a:off x="457200" y="1268760"/>
            <a:ext cx="8291264" cy="5328592"/>
          </a:xfrm>
        </p:spPr>
        <p:txBody>
          <a:bodyPr>
            <a:normAutofit lnSpcReduction="10000"/>
          </a:bodyPr>
          <a:lstStyle/>
          <a:p>
            <a:r>
              <a:rPr lang="el-GR" dirty="0" smtClean="0"/>
              <a:t>Αντί των </a:t>
            </a:r>
            <a:r>
              <a:rPr lang="en-US" dirty="0" smtClean="0"/>
              <a:t>“one size fits all”</a:t>
            </a:r>
            <a:r>
              <a:rPr lang="el-GR" dirty="0" smtClean="0"/>
              <a:t>συνταγών του </a:t>
            </a:r>
            <a:r>
              <a:rPr lang="en-US" dirty="0" smtClean="0"/>
              <a:t>NPM</a:t>
            </a:r>
            <a:r>
              <a:rPr lang="el-GR" dirty="0" smtClean="0"/>
              <a:t> να υπάρξει μια αμήχανη αναζήτηση βέλτιστων πρακτικών (</a:t>
            </a:r>
            <a:r>
              <a:rPr lang="en-US" dirty="0" smtClean="0"/>
              <a:t>best</a:t>
            </a:r>
            <a:r>
              <a:rPr lang="el-GR" dirty="0" smtClean="0"/>
              <a:t>-</a:t>
            </a:r>
            <a:r>
              <a:rPr lang="en-US" dirty="0" smtClean="0"/>
              <a:t>practices</a:t>
            </a:r>
            <a:r>
              <a:rPr lang="el-GR" dirty="0" smtClean="0"/>
              <a:t>) και μεταφορά εμπειρικής τεχνογνωσίας χωρίς θεωρητική βάση και συνεκτική  μεθοδολογία. </a:t>
            </a:r>
          </a:p>
          <a:p>
            <a:pPr lvl="1"/>
            <a:r>
              <a:rPr lang="el-GR" dirty="0" smtClean="0"/>
              <a:t>Η οργάνωση της μεταρρύθμισης  γύρω από εγχειρήματα τομεακής τεχνικής βοήθειας </a:t>
            </a:r>
            <a:r>
              <a:rPr lang="el-GR" b="1" dirty="0" smtClean="0"/>
              <a:t>χωρίς στρατηγικό </a:t>
            </a:r>
            <a:r>
              <a:rPr lang="en-US" b="1" dirty="0" smtClean="0"/>
              <a:t>master plan</a:t>
            </a:r>
            <a:r>
              <a:rPr lang="el-GR" dirty="0" smtClean="0"/>
              <a:t> το οποίο να τα συνδέει και να τα ομογενοποιεί κινδυνεύει να οδηγήσει την μεταρρυθμιστική προσπάθεια σε αποτελέσματα κατώτερα του επιθυμητού αλλά και του εφικτού.</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normAutofit/>
          </a:bodyPr>
          <a:lstStyle/>
          <a:p>
            <a:r>
              <a:rPr lang="el-GR" sz="3600" dirty="0" smtClean="0"/>
              <a:t>ΕΛΛΟΧΕΥΟΝΤΕΣ ΚΙΝΔΥΝΟΙ [2/2] </a:t>
            </a:r>
            <a:endParaRPr lang="el-GR" sz="3600" dirty="0"/>
          </a:p>
        </p:txBody>
      </p:sp>
      <p:sp>
        <p:nvSpPr>
          <p:cNvPr id="3" name="2 - Θέση περιεχομένου"/>
          <p:cNvSpPr>
            <a:spLocks noGrp="1"/>
          </p:cNvSpPr>
          <p:nvPr>
            <p:ph idx="1"/>
          </p:nvPr>
        </p:nvSpPr>
        <p:spPr>
          <a:xfrm>
            <a:off x="457200" y="1600200"/>
            <a:ext cx="8229600" cy="4781128"/>
          </a:xfrm>
        </p:spPr>
        <p:txBody>
          <a:bodyPr>
            <a:normAutofit/>
          </a:bodyPr>
          <a:lstStyle/>
          <a:p>
            <a:r>
              <a:rPr lang="el-GR" dirty="0" smtClean="0"/>
              <a:t>«Δημοσιονομική παγίδα»: προσπάθειες δημοσιονομικών περικοπών χωρίς σύνδεση με εγχειρήματα λειτουργικού </a:t>
            </a:r>
            <a:r>
              <a:rPr lang="el-GR" dirty="0" err="1" smtClean="0"/>
              <a:t>εξορθολογισμού</a:t>
            </a:r>
            <a:r>
              <a:rPr lang="el-GR" dirty="0" smtClean="0"/>
              <a:t> και –κυρίως- αναβάθμισης της σχεδιαστικής ικανότητας των φορέων διοικητικής δράσης.  </a:t>
            </a:r>
          </a:p>
          <a:p>
            <a:pPr lvl="1"/>
            <a:r>
              <a:rPr lang="el-GR" sz="3200" i="1" dirty="0" smtClean="0"/>
              <a:t>Πάλι στρεβλή εφαρμογή του “</a:t>
            </a:r>
            <a:r>
              <a:rPr lang="en-US" sz="3200" i="1" dirty="0" smtClean="0"/>
              <a:t>more for less</a:t>
            </a:r>
            <a:r>
              <a:rPr lang="el-GR" sz="3200" i="1" dirty="0" smtClean="0"/>
              <a:t>” όπου το “</a:t>
            </a:r>
            <a:r>
              <a:rPr lang="en-US" sz="3200" i="1" dirty="0" smtClean="0"/>
              <a:t>less</a:t>
            </a:r>
            <a:r>
              <a:rPr lang="el-GR" sz="3200" i="1" dirty="0" smtClean="0"/>
              <a:t>” θα  μονοπωλούσε το ενδιαφέρον. </a:t>
            </a:r>
          </a:p>
          <a:p>
            <a:endParaRPr lang="el-GR"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noAutofit/>
          </a:bodyPr>
          <a:lstStyle/>
          <a:p>
            <a:r>
              <a:rPr lang="el-GR" sz="3200" dirty="0" smtClean="0"/>
              <a:t>ΑΜΕΣΗ ΔΙΑΜΟΡΦΩΣΗ ΕΝΟΣ ΣΤΡΑΤΗΓΙΚΟΥ ΣΧΕΔΙΟΥ ΔΙΟΙΚΗΤΙΚΗΣ ΜΕΤΑΡΡΥΘΜΙΣΗΣ  [1/3]</a:t>
            </a:r>
            <a:endParaRPr lang="el-GR" sz="3200" dirty="0"/>
          </a:p>
        </p:txBody>
      </p:sp>
      <p:sp>
        <p:nvSpPr>
          <p:cNvPr id="3" name="2 - Θέση περιεχομένου"/>
          <p:cNvSpPr>
            <a:spLocks noGrp="1"/>
          </p:cNvSpPr>
          <p:nvPr>
            <p:ph idx="1"/>
          </p:nvPr>
        </p:nvSpPr>
        <p:spPr>
          <a:xfrm>
            <a:off x="457200" y="1412776"/>
            <a:ext cx="8229600" cy="5184576"/>
          </a:xfrm>
        </p:spPr>
        <p:txBody>
          <a:bodyPr>
            <a:normAutofit fontScale="85000" lnSpcReduction="20000"/>
          </a:bodyPr>
          <a:lstStyle/>
          <a:p>
            <a:pPr lvl="0"/>
            <a:r>
              <a:rPr lang="el-GR" b="1" dirty="0" smtClean="0"/>
              <a:t>Προτεραιότητες</a:t>
            </a:r>
            <a:r>
              <a:rPr lang="el-GR" dirty="0" smtClean="0"/>
              <a:t> τόσο σε </a:t>
            </a:r>
            <a:r>
              <a:rPr lang="el-GR" b="1" dirty="0" smtClean="0"/>
              <a:t>πεδία δημόσιας πολιτικής </a:t>
            </a:r>
            <a:r>
              <a:rPr lang="el-GR" dirty="0" smtClean="0"/>
              <a:t>(πχ αναδιάταξη αναπτυξιακού μοντέλου) όσο και σε </a:t>
            </a:r>
            <a:r>
              <a:rPr lang="el-GR" b="1" dirty="0" smtClean="0"/>
              <a:t>οριζόντιες </a:t>
            </a:r>
            <a:r>
              <a:rPr lang="el-GR" dirty="0" smtClean="0"/>
              <a:t>δράσεις (πχ ψηφιακή αναβάθμιση ΔΥ) </a:t>
            </a:r>
          </a:p>
          <a:p>
            <a:pPr lvl="1"/>
            <a:r>
              <a:rPr lang="el-GR" dirty="0" smtClean="0"/>
              <a:t>που όμως δεν θα έχουν αυτοτελή χαρακτήρα αλλά θα </a:t>
            </a:r>
            <a:r>
              <a:rPr lang="el-GR" b="1" dirty="0" smtClean="0"/>
              <a:t>εξειδικεύονται ανά πεδίο πολιτικής </a:t>
            </a:r>
            <a:r>
              <a:rPr lang="el-GR" dirty="0" smtClean="0"/>
              <a:t>και θα συνδέονται με τις πολιτικές προτεραιότητες.</a:t>
            </a:r>
          </a:p>
          <a:p>
            <a:pPr lvl="0"/>
            <a:r>
              <a:rPr lang="el-GR" dirty="0" smtClean="0"/>
              <a:t>Σύνδεση των δημοσίων δαπανών με τις προτεραιότητες δημόσιας πολιτικής </a:t>
            </a:r>
          </a:p>
          <a:p>
            <a:pPr lvl="1"/>
            <a:r>
              <a:rPr lang="el-GR" dirty="0" smtClean="0"/>
              <a:t>Εντοπισμός των </a:t>
            </a:r>
            <a:r>
              <a:rPr lang="el-GR" b="1" dirty="0" smtClean="0"/>
              <a:t>δημοσιονομικών «μαύρων τρυπών», </a:t>
            </a:r>
            <a:r>
              <a:rPr lang="el-GR" dirty="0" smtClean="0"/>
              <a:t>δηλαδή σημαντικά πεδία δαπανών που δεν παράγουν κοινωνική και οικονομική προστιθέμενη αξία.</a:t>
            </a:r>
          </a:p>
          <a:p>
            <a:pPr lvl="0"/>
            <a:r>
              <a:rPr lang="el-GR" dirty="0" smtClean="0"/>
              <a:t>Αναδιάταξη των διοικητικών λειτουργιών με στόχο την διασφάλιση και επένδυση περισσότερου παραγωγικού χρόνου  στις </a:t>
            </a:r>
            <a:r>
              <a:rPr lang="el-GR" b="1" dirty="0" smtClean="0"/>
              <a:t>στρατηγικές, ελεγκτικές και </a:t>
            </a:r>
            <a:r>
              <a:rPr lang="el-GR" b="1" dirty="0" err="1" smtClean="0"/>
              <a:t>αξιολογητικές</a:t>
            </a:r>
            <a:r>
              <a:rPr lang="el-GR" b="1" dirty="0" smtClean="0"/>
              <a:t> δραστηριότητες </a:t>
            </a:r>
            <a:r>
              <a:rPr lang="el-GR" dirty="0" smtClean="0"/>
              <a:t>της διοίκησης. </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Autofit/>
          </a:bodyPr>
          <a:lstStyle/>
          <a:p>
            <a:r>
              <a:rPr lang="el-GR" sz="2800" dirty="0" smtClean="0"/>
              <a:t>ΑΜΕΣΗ ΔΙΑΜΟΡΦΩΣΗ ΕΝΟΣ ΣΤΡΑΤΗΓΙΚΟΥ ΣΧΕΔΙΟΥ ΔΙΟΙΚΗΤΙΚΗΣ ΜΕΤΑΡΡΥΘΜΙΣΗΣ [2/3]</a:t>
            </a:r>
            <a:endParaRPr lang="el-GR" sz="2800" dirty="0"/>
          </a:p>
        </p:txBody>
      </p:sp>
      <p:sp>
        <p:nvSpPr>
          <p:cNvPr id="3" name="2 - Θέση περιεχομένου"/>
          <p:cNvSpPr>
            <a:spLocks noGrp="1"/>
          </p:cNvSpPr>
          <p:nvPr>
            <p:ph idx="1"/>
          </p:nvPr>
        </p:nvSpPr>
        <p:spPr>
          <a:xfrm>
            <a:off x="457200" y="1340768"/>
            <a:ext cx="8229600" cy="5328592"/>
          </a:xfrm>
        </p:spPr>
        <p:txBody>
          <a:bodyPr>
            <a:normAutofit fontScale="47500" lnSpcReduction="20000"/>
          </a:bodyPr>
          <a:lstStyle/>
          <a:p>
            <a:pPr lvl="0"/>
            <a:r>
              <a:rPr lang="el-GR" sz="5100" dirty="0" smtClean="0"/>
              <a:t>Αναβάθμιση της τεχνογνωσίας των διευθυντικών στελεχών στην κατεύθυνση συμβολής τους στον </a:t>
            </a:r>
            <a:r>
              <a:rPr lang="el-GR" sz="5100" b="1" dirty="0" smtClean="0"/>
              <a:t>στρατηγικό σχεδιασμό </a:t>
            </a:r>
            <a:r>
              <a:rPr lang="el-GR" sz="5100" dirty="0" smtClean="0"/>
              <a:t>και </a:t>
            </a:r>
            <a:r>
              <a:rPr lang="el-GR" sz="5100" b="1" dirty="0" smtClean="0"/>
              <a:t>την παραγωγή -και όχι απλώς την εφαρμογή- </a:t>
            </a:r>
            <a:r>
              <a:rPr lang="el-GR" sz="5100" dirty="0" smtClean="0"/>
              <a:t>των </a:t>
            </a:r>
            <a:r>
              <a:rPr lang="el-GR" sz="5100" b="1" dirty="0" smtClean="0"/>
              <a:t>δημοσίων πολιτικών </a:t>
            </a:r>
          </a:p>
          <a:p>
            <a:pPr lvl="1"/>
            <a:r>
              <a:rPr lang="el-GR" sz="5000" dirty="0" smtClean="0"/>
              <a:t>«Τα ανώτατα στελέχη πρέπει να μπορούν να αντιμετωπίσουν κυρίως πολιτικά ζητήματα  και ως εκ τούτου είναι θεμελιώδους σημασίας το να μπορούν να αλληλεπιδρούν με τους πολιτικούς προϊσταμένους αποτελεσματικά, ακόμη και αν αυτό δεν είναι εύκολο. Τα ανώτατα στελέχη έχουν στρατηγικό και ουσιαστικό ρόλο στο δημόσιο τομέα και απαιτείται να λειτουργούν όχι μόνο ως ειδικοί σχετικά με τις διοικητικές διαδικασίες  και τους ρυθμιστικούς κανόνες, αλλά ως ηγέτες και μάνατζερ για τις ομάδες τους. Θα πρέπει να είναι σε θέση να κατανοήσουν την «μεγάλη εικόνα» και το ρόλο τους ως καταλύτες της αλλαγής […]»</a:t>
            </a:r>
            <a:r>
              <a:rPr lang="el-GR" sz="4800" i="1" dirty="0" smtClean="0"/>
              <a:t> EUPAN </a:t>
            </a:r>
            <a:r>
              <a:rPr lang="el-GR" sz="4800" i="1" dirty="0" err="1" smtClean="0"/>
              <a:t>Position</a:t>
            </a:r>
            <a:r>
              <a:rPr lang="el-GR" sz="4800" i="1" dirty="0" smtClean="0"/>
              <a:t> </a:t>
            </a:r>
            <a:r>
              <a:rPr lang="el-GR" sz="4800" i="1" dirty="0" err="1" smtClean="0"/>
              <a:t>Paper</a:t>
            </a:r>
            <a:r>
              <a:rPr lang="el-GR" sz="4800" i="1" dirty="0" smtClean="0"/>
              <a:t> “</a:t>
            </a:r>
            <a:r>
              <a:rPr lang="el-GR" sz="4800" i="1" dirty="0" err="1" smtClean="0"/>
              <a:t>Role</a:t>
            </a:r>
            <a:r>
              <a:rPr lang="el-GR" sz="4800" i="1" dirty="0" smtClean="0"/>
              <a:t> </a:t>
            </a:r>
            <a:r>
              <a:rPr lang="el-GR" sz="4800" i="1" dirty="0" err="1" smtClean="0"/>
              <a:t>of</a:t>
            </a:r>
            <a:r>
              <a:rPr lang="el-GR" sz="4800" i="1" dirty="0" smtClean="0"/>
              <a:t> </a:t>
            </a:r>
            <a:r>
              <a:rPr lang="el-GR" sz="4800" i="1" dirty="0" err="1" smtClean="0"/>
              <a:t>Top</a:t>
            </a:r>
            <a:r>
              <a:rPr lang="el-GR" sz="4800" i="1" dirty="0" smtClean="0"/>
              <a:t> </a:t>
            </a:r>
            <a:r>
              <a:rPr lang="el-GR" sz="4800" i="1" dirty="0" err="1" smtClean="0"/>
              <a:t>Executives</a:t>
            </a:r>
            <a:r>
              <a:rPr lang="el-GR" sz="4800" i="1" dirty="0" smtClean="0"/>
              <a:t>”, </a:t>
            </a:r>
            <a:r>
              <a:rPr lang="el-GR" sz="4800" i="1" dirty="0" err="1" smtClean="0"/>
              <a:t>Cyprus</a:t>
            </a:r>
            <a:r>
              <a:rPr lang="el-GR" sz="4800" i="1" dirty="0" smtClean="0"/>
              <a:t> </a:t>
            </a:r>
            <a:r>
              <a:rPr lang="el-GR" sz="4800" i="1" dirty="0" err="1" smtClean="0"/>
              <a:t>Presidency</a:t>
            </a:r>
            <a:endParaRPr lang="el-GR" sz="4800" dirty="0" smtClean="0"/>
          </a:p>
          <a:p>
            <a:pPr lvl="1"/>
            <a:endParaRPr lang="el-GR" sz="4700" b="1" dirty="0" smtClean="0"/>
          </a:p>
          <a:p>
            <a:pPr lvl="0">
              <a:buNone/>
            </a:pPr>
            <a:endParaRPr lang="el-GR" sz="3800" dirty="0" smtClean="0"/>
          </a:p>
          <a:p>
            <a:pPr lvl="0">
              <a:buNone/>
            </a:pPr>
            <a:endParaRPr lang="el-GR" sz="4200"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Autofit/>
          </a:bodyPr>
          <a:lstStyle/>
          <a:p>
            <a:r>
              <a:rPr lang="el-GR" sz="2800" dirty="0" smtClean="0"/>
              <a:t>ΑΜΕΣΗ ΔΙΑΜΟΡΦΩΣΗ ΕΝΟΣ ΣΤΡΑΤΗΓΙΚΟΥ ΣΧΕΔΙΟΥ ΔΙΟΙΚΗΤΙΚΗΣ ΜΕΤΑΡΡΥΘΜΙΣΗΣ [3/3]</a:t>
            </a:r>
            <a:endParaRPr lang="el-GR" sz="2800" dirty="0"/>
          </a:p>
        </p:txBody>
      </p:sp>
      <p:sp>
        <p:nvSpPr>
          <p:cNvPr id="3" name="2 - Θέση περιεχομένου"/>
          <p:cNvSpPr>
            <a:spLocks noGrp="1"/>
          </p:cNvSpPr>
          <p:nvPr>
            <p:ph idx="1"/>
          </p:nvPr>
        </p:nvSpPr>
        <p:spPr>
          <a:xfrm>
            <a:off x="457200" y="1340768"/>
            <a:ext cx="8229600" cy="5328592"/>
          </a:xfrm>
        </p:spPr>
        <p:txBody>
          <a:bodyPr>
            <a:normAutofit fontScale="62500" lnSpcReduction="20000"/>
          </a:bodyPr>
          <a:lstStyle/>
          <a:p>
            <a:pPr lvl="0">
              <a:buNone/>
            </a:pPr>
            <a:endParaRPr lang="el-GR" sz="3800" dirty="0" smtClean="0"/>
          </a:p>
          <a:p>
            <a:pPr lvl="0"/>
            <a:r>
              <a:rPr lang="el-GR" sz="5100" dirty="0" smtClean="0"/>
              <a:t>Ενίσχυση των λειτουργιών </a:t>
            </a:r>
            <a:r>
              <a:rPr lang="el-GR" sz="5100" b="1" dirty="0" smtClean="0"/>
              <a:t>διακυβέρνησης</a:t>
            </a:r>
            <a:r>
              <a:rPr lang="el-GR" sz="5100" dirty="0" smtClean="0"/>
              <a:t>, ήτοι </a:t>
            </a:r>
            <a:r>
              <a:rPr lang="el-GR" sz="5100" b="1" dirty="0" err="1" smtClean="0"/>
              <a:t>διάδρασης</a:t>
            </a:r>
            <a:r>
              <a:rPr lang="el-GR" sz="5100" b="1" dirty="0" smtClean="0"/>
              <a:t> μεταξύ </a:t>
            </a:r>
            <a:r>
              <a:rPr lang="el-GR" sz="5100" b="1" dirty="0" err="1" smtClean="0"/>
              <a:t>πολιτικο</a:t>
            </a:r>
            <a:r>
              <a:rPr lang="el-GR" sz="5100" b="1" dirty="0" smtClean="0"/>
              <a:t>-διοικητικών μηχανισμών και κοινωνίας των πολιτών.</a:t>
            </a:r>
          </a:p>
          <a:p>
            <a:pPr lvl="1"/>
            <a:r>
              <a:rPr lang="el-GR" sz="4200" dirty="0" smtClean="0"/>
              <a:t>Συμμετοχή των συγκροτημένων κοινωνικών και οικονομικών δυνάμεων, αλλά και του ευρέως κοινού, τόσο στον σχεδιασμό όσο και την παραγωγή (</a:t>
            </a:r>
            <a:r>
              <a:rPr lang="en-US" sz="4200" dirty="0" smtClean="0"/>
              <a:t>co</a:t>
            </a:r>
            <a:r>
              <a:rPr lang="el-GR" sz="4200" dirty="0" smtClean="0"/>
              <a:t>-</a:t>
            </a:r>
            <a:r>
              <a:rPr lang="en-US" sz="4200" dirty="0" smtClean="0"/>
              <a:t>production</a:t>
            </a:r>
            <a:r>
              <a:rPr lang="el-GR" sz="4200" dirty="0" smtClean="0"/>
              <a:t>) των δημοσίων πολιτικών. </a:t>
            </a:r>
          </a:p>
          <a:p>
            <a:pPr lvl="1"/>
            <a:r>
              <a:rPr lang="el-GR" sz="4200" dirty="0" smtClean="0"/>
              <a:t>Τεχνικές όπως ο δομημένος δημόσιος διάλογος, η συστηματική διαβούλευση των δημοσίων πολιτικών σε πρώιμα στάδια κλπ για  </a:t>
            </a:r>
            <a:r>
              <a:rPr lang="el-GR" sz="4200" b="1" dirty="0" smtClean="0"/>
              <a:t>περισσότερο νομιμοποιημένες και ευκολότερα εφαρμόσιμες τομεακές πολιτικές</a:t>
            </a:r>
            <a:r>
              <a:rPr lang="el-GR" sz="4200" dirty="0" smtClean="0"/>
              <a:t>.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395536" y="980728"/>
            <a:ext cx="8229600" cy="5400600"/>
          </a:xfrm>
        </p:spPr>
        <p:txBody>
          <a:bodyPr>
            <a:normAutofit fontScale="92500"/>
          </a:bodyPr>
          <a:lstStyle/>
          <a:p>
            <a:r>
              <a:rPr lang="el-GR" sz="3900" dirty="0" smtClean="0"/>
              <a:t>[…] </a:t>
            </a:r>
            <a:r>
              <a:rPr lang="en-US" sz="3900" dirty="0" smtClean="0"/>
              <a:t>“</a:t>
            </a:r>
            <a:r>
              <a:rPr lang="el-GR" sz="3900" dirty="0" smtClean="0"/>
              <a:t>Τ</a:t>
            </a:r>
            <a:r>
              <a:rPr lang="en-US" sz="3900" dirty="0" smtClean="0"/>
              <a:t>he </a:t>
            </a:r>
            <a:r>
              <a:rPr lang="en-US" sz="3900" dirty="0"/>
              <a:t>current financial crisis is the outcome of governance as well as market failure</a:t>
            </a:r>
            <a:r>
              <a:rPr lang="el-GR" sz="3900" dirty="0"/>
              <a:t>. </a:t>
            </a:r>
            <a:r>
              <a:rPr lang="en-US" sz="3900" dirty="0"/>
              <a:t>Globalization has proceeded without adequate governance structures in place for far too </a:t>
            </a:r>
            <a:r>
              <a:rPr lang="en-US" sz="3900" dirty="0" smtClean="0"/>
              <a:t>long.”                                                        </a:t>
            </a:r>
          </a:p>
          <a:p>
            <a:pPr>
              <a:buNone/>
            </a:pPr>
            <a:r>
              <a:rPr lang="en-US" sz="3900" dirty="0"/>
              <a:t> </a:t>
            </a:r>
            <a:r>
              <a:rPr lang="en-US" sz="3900" dirty="0" smtClean="0"/>
              <a:t>                                           </a:t>
            </a:r>
            <a:r>
              <a:rPr lang="el-GR" sz="3900" dirty="0" smtClean="0"/>
              <a:t>Μ</a:t>
            </a:r>
            <a:r>
              <a:rPr lang="en-US" sz="3900" dirty="0" err="1" smtClean="0"/>
              <a:t>achiko</a:t>
            </a:r>
            <a:r>
              <a:rPr lang="el-GR" sz="3900" dirty="0" smtClean="0"/>
              <a:t> Ν</a:t>
            </a:r>
            <a:r>
              <a:rPr lang="en-US" sz="3900" dirty="0" err="1"/>
              <a:t>issanke</a:t>
            </a:r>
            <a:r>
              <a:rPr lang="en-US" sz="3900" dirty="0"/>
              <a:t> </a:t>
            </a:r>
            <a:endParaRPr lang="en-US" sz="3900" dirty="0" smtClean="0"/>
          </a:p>
          <a:p>
            <a:pPr>
              <a:buNone/>
            </a:pPr>
            <a:endParaRPr lang="en-US" sz="3900" dirty="0" smtClean="0"/>
          </a:p>
          <a:p>
            <a:pPr lvl="1"/>
            <a:r>
              <a:rPr lang="en-US" sz="1900" dirty="0" smtClean="0"/>
              <a:t>“The </a:t>
            </a:r>
            <a:r>
              <a:rPr lang="en-US" sz="1900" dirty="0"/>
              <a:t>Global Financial Crisis and the Developing World: Transmission Channels and Fall-outs for Industrial </a:t>
            </a:r>
            <a:r>
              <a:rPr lang="en-US" sz="1900" dirty="0" smtClean="0"/>
              <a:t>Development”, </a:t>
            </a:r>
            <a:r>
              <a:rPr lang="en-US" sz="1900" dirty="0"/>
              <a:t>United Nations Industrial Development Organization, Research and Statistics Branch, Working paper 06 / 2009, </a:t>
            </a:r>
            <a:r>
              <a:rPr lang="el-GR" sz="1900" dirty="0"/>
              <a:t>σελ</a:t>
            </a:r>
            <a:r>
              <a:rPr lang="en-US" sz="1900" dirty="0"/>
              <a:t>. 43</a:t>
            </a:r>
            <a:endParaRPr lang="el-GR" sz="1900" dirty="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323528" y="1052736"/>
            <a:ext cx="8229600" cy="4525963"/>
          </a:xfrm>
        </p:spPr>
        <p:txBody>
          <a:bodyPr/>
          <a:lstStyle/>
          <a:p>
            <a:pPr algn="just"/>
            <a:r>
              <a:rPr lang="el-GR" dirty="0"/>
              <a:t>Η  </a:t>
            </a:r>
            <a:r>
              <a:rPr lang="el-GR" b="1" dirty="0"/>
              <a:t>αποτυχία των διοικητικών μεταρρυθμίσεων </a:t>
            </a:r>
            <a:r>
              <a:rPr lang="el-GR" b="1" dirty="0" smtClean="0"/>
              <a:t>να</a:t>
            </a:r>
            <a:r>
              <a:rPr lang="en-US" b="1" dirty="0" smtClean="0"/>
              <a:t> </a:t>
            </a:r>
            <a:r>
              <a:rPr lang="el-GR" b="1" dirty="0" smtClean="0"/>
              <a:t>παρακολουθήσουν </a:t>
            </a:r>
            <a:r>
              <a:rPr lang="el-GR" b="1" dirty="0"/>
              <a:t>τις ταχύτατα </a:t>
            </a:r>
            <a:r>
              <a:rPr lang="el-GR" b="1" dirty="0" smtClean="0"/>
              <a:t>εξελισσόμενες</a:t>
            </a:r>
            <a:r>
              <a:rPr lang="en-US" b="1" dirty="0" smtClean="0"/>
              <a:t> </a:t>
            </a:r>
            <a:r>
              <a:rPr lang="el-GR" b="1" dirty="0" smtClean="0"/>
              <a:t>αγορές- </a:t>
            </a:r>
            <a:r>
              <a:rPr lang="el-GR" dirty="0"/>
              <a:t>τόσο τις αυτονομημένες χρηματοπιστωτικές όσο και τις παραγωγικές - προκαλεί  στρατηγικά και επιχειρησιακά κενά σε κρίσιμα πεδία δημοσίων </a:t>
            </a:r>
            <a:r>
              <a:rPr lang="el-GR" dirty="0" smtClean="0"/>
              <a:t>πολιτικών.</a:t>
            </a:r>
            <a:endParaRPr lang="el-GR" dirty="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323528" y="332656"/>
            <a:ext cx="8229600" cy="6120680"/>
          </a:xfrm>
        </p:spPr>
        <p:txBody>
          <a:bodyPr>
            <a:normAutofit lnSpcReduction="10000"/>
          </a:bodyPr>
          <a:lstStyle/>
          <a:p>
            <a:r>
              <a:rPr lang="el-GR" dirty="0" smtClean="0"/>
              <a:t>Η  κρίση αλλά και η απαξίωση των μέχρι σήμερα κυρίαρχων μεταρρυθμιστικών υποδειγμάτων  καθιστούν  επείγουσα την ανάπτυξη εναλλακτικών στρατηγικών για τον διοικητικό εκσυγχρονισμό.  </a:t>
            </a:r>
          </a:p>
          <a:p>
            <a:pPr>
              <a:buNone/>
            </a:pPr>
            <a:endParaRPr lang="el-GR" dirty="0" smtClean="0"/>
          </a:p>
          <a:p>
            <a:r>
              <a:rPr lang="el-GR" dirty="0" smtClean="0"/>
              <a:t>Παρουσιάζεται τώρα,  η ευκαιρία να ξανασυζητηθούν και να επανασυνδεθούν οι τεχνικές με τις πολιτικές συνιστώσες της αναγκαίας διοικητικής μεταρρύθμισης, σκιαγραφώντας ένα εναλλακτικό υπόδειγμα </a:t>
            </a:r>
            <a:r>
              <a:rPr lang="el-GR" dirty="0" err="1" smtClean="0"/>
              <a:t>πολιτικο</a:t>
            </a:r>
            <a:r>
              <a:rPr lang="el-GR" dirty="0" smtClean="0"/>
              <a:t>-διοικητικής αρχιτεκτονικής, </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79512" y="274638"/>
            <a:ext cx="8507288" cy="562074"/>
          </a:xfrm>
        </p:spPr>
        <p:txBody>
          <a:bodyPr>
            <a:noAutofit/>
          </a:bodyPr>
          <a:lstStyle/>
          <a:p>
            <a:r>
              <a:rPr lang="el-GR" sz="2800" dirty="0" smtClean="0"/>
              <a:t>ΤΙ ΚΑΛΕΙΤΑΙ ΝΑ ΑΝΤΙΜΕΤΩΠΙΣΕΙ Η ΔΗΜΟΣΙΑ ΕΞΟΥΣΙΑ</a:t>
            </a:r>
            <a:endParaRPr lang="el-GR" sz="2800" dirty="0"/>
          </a:p>
        </p:txBody>
      </p:sp>
      <p:sp>
        <p:nvSpPr>
          <p:cNvPr id="3" name="2 - Θέση περιεχομένου"/>
          <p:cNvSpPr>
            <a:spLocks noGrp="1"/>
          </p:cNvSpPr>
          <p:nvPr>
            <p:ph idx="1"/>
          </p:nvPr>
        </p:nvSpPr>
        <p:spPr>
          <a:xfrm>
            <a:off x="457200" y="980728"/>
            <a:ext cx="8229600" cy="5688632"/>
          </a:xfrm>
        </p:spPr>
        <p:txBody>
          <a:bodyPr>
            <a:normAutofit fontScale="32500" lnSpcReduction="20000"/>
          </a:bodyPr>
          <a:lstStyle/>
          <a:p>
            <a:endParaRPr lang="el-GR" sz="3800" dirty="0" smtClean="0"/>
          </a:p>
          <a:p>
            <a:r>
              <a:rPr lang="el-GR" sz="7100" dirty="0" smtClean="0"/>
              <a:t>Κάτω από  το </a:t>
            </a:r>
            <a:r>
              <a:rPr lang="el-GR" sz="7100" b="1" dirty="0" smtClean="0"/>
              <a:t>επίστρωμα των κυκλικών κρίσεων </a:t>
            </a:r>
          </a:p>
          <a:p>
            <a:pPr lvl="1"/>
            <a:r>
              <a:rPr lang="el-GR" sz="7100" dirty="0" smtClean="0"/>
              <a:t>Νέου τύπου αστάθειες που προκαλεί ο ανορθολογισμός ενός </a:t>
            </a:r>
            <a:r>
              <a:rPr lang="el-GR" sz="7100" b="1" dirty="0" smtClean="0"/>
              <a:t>υπερδιογκωμένου </a:t>
            </a:r>
            <a:r>
              <a:rPr lang="el-GR" sz="7100" dirty="0" smtClean="0"/>
              <a:t>ως</a:t>
            </a:r>
            <a:r>
              <a:rPr lang="el-GR" sz="7100" b="1" dirty="0" smtClean="0"/>
              <a:t> </a:t>
            </a:r>
            <a:r>
              <a:rPr lang="el-GR" sz="7100" dirty="0" smtClean="0"/>
              <a:t>προς την παραγωγική οικονομία </a:t>
            </a:r>
            <a:r>
              <a:rPr lang="el-GR" sz="7100" b="1" dirty="0" smtClean="0"/>
              <a:t>χρηματοπιστωτικού</a:t>
            </a:r>
            <a:r>
              <a:rPr lang="el-GR" sz="7100" dirty="0" smtClean="0"/>
              <a:t> συστήματος </a:t>
            </a:r>
          </a:p>
          <a:p>
            <a:pPr lvl="1"/>
            <a:r>
              <a:rPr lang="el-GR" sz="7100" dirty="0" smtClean="0"/>
              <a:t>Και κυρίως </a:t>
            </a:r>
            <a:r>
              <a:rPr lang="el-GR" sz="7100" b="1" dirty="0" smtClean="0"/>
              <a:t>δομικές ασυμμετρίες</a:t>
            </a:r>
            <a:r>
              <a:rPr lang="el-GR" sz="7100" dirty="0" smtClean="0"/>
              <a:t> που γεννά ο </a:t>
            </a:r>
            <a:r>
              <a:rPr lang="el-GR" sz="7100" b="1" dirty="0" smtClean="0"/>
              <a:t>νέος διεθνής καταμερισμός εργασίας</a:t>
            </a:r>
            <a:r>
              <a:rPr lang="el-GR" sz="7100" dirty="0" smtClean="0"/>
              <a:t> που μεταφέρει  τα συγκριτικά πλεονεκτήματα από τις δυτικές οικονομίες ιδίως στην Κίνα, </a:t>
            </a:r>
            <a:r>
              <a:rPr lang="el-GR" sz="7100" dirty="0" err="1" smtClean="0"/>
              <a:t>αλλ΄</a:t>
            </a:r>
            <a:r>
              <a:rPr lang="el-GR" sz="7100" dirty="0" smtClean="0"/>
              <a:t> όχι μόνον. </a:t>
            </a:r>
          </a:p>
          <a:p>
            <a:endParaRPr lang="el-GR" sz="7100" dirty="0" smtClean="0"/>
          </a:p>
          <a:p>
            <a:r>
              <a:rPr lang="el-GR" sz="7100" b="1" dirty="0" smtClean="0"/>
              <a:t>Ασυμμετρίες νέου τύπου </a:t>
            </a:r>
            <a:r>
              <a:rPr lang="el-GR" sz="7100" dirty="0" smtClean="0"/>
              <a:t>που δεν μπορούν να αντιμετωπισθούν  με τα κλασσικά εργαλεία </a:t>
            </a:r>
          </a:p>
          <a:p>
            <a:pPr lvl="1"/>
            <a:r>
              <a:rPr lang="el-GR" sz="7100" dirty="0" smtClean="0"/>
              <a:t>ούτε ενός οικονομικού συστήματος τα </a:t>
            </a:r>
            <a:r>
              <a:rPr lang="el-GR" sz="7100" b="1" dirty="0" smtClean="0"/>
              <a:t>εγγενή χαρακτηριστικά του οποίου παρήγαγαν </a:t>
            </a:r>
            <a:r>
              <a:rPr lang="el-GR" sz="7100" dirty="0" smtClean="0"/>
              <a:t>την εν λόγω ανατρεπτική δυναμική αλλά </a:t>
            </a:r>
          </a:p>
          <a:p>
            <a:pPr lvl="1"/>
            <a:r>
              <a:rPr lang="el-GR" sz="7100" dirty="0" smtClean="0"/>
              <a:t>ούτε και ενός </a:t>
            </a:r>
            <a:r>
              <a:rPr lang="el-GR" sz="7100" b="1" dirty="0" smtClean="0"/>
              <a:t>συστήματος άσκησης δημοσίων πολιτικών </a:t>
            </a:r>
            <a:r>
              <a:rPr lang="el-GR" sz="7100" dirty="0" smtClean="0"/>
              <a:t>που έχει αναπτυχθεί απαντώντας στις λειτουργικές ανάγκες του συγκεκριμένου οικονομικού μοντέλου.</a:t>
            </a:r>
          </a:p>
          <a:p>
            <a:endParaRPr lang="el-GR" sz="4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395536" y="1196752"/>
            <a:ext cx="8229600" cy="4525963"/>
          </a:xfrm>
        </p:spPr>
        <p:txBody>
          <a:bodyPr/>
          <a:lstStyle/>
          <a:p>
            <a:r>
              <a:rPr lang="el-GR" dirty="0" smtClean="0"/>
              <a:t>Η δημόσια παρέμβαση –και κατά συνέπεια και η διοικητική μεταρρύθμιση- δεν μπορεί να αποσκοπεί στην αποκατάσταση </a:t>
            </a:r>
            <a:r>
              <a:rPr lang="el-GR" dirty="0" err="1" smtClean="0"/>
              <a:t>μιάς</a:t>
            </a:r>
            <a:r>
              <a:rPr lang="el-GR" dirty="0" smtClean="0"/>
              <a:t> απολεσθείσας ισορροπίας.</a:t>
            </a:r>
          </a:p>
          <a:p>
            <a:pPr>
              <a:buNone/>
            </a:pPr>
            <a:endParaRPr lang="el-GR" dirty="0" smtClean="0"/>
          </a:p>
          <a:p>
            <a:r>
              <a:rPr lang="el-GR" dirty="0" smtClean="0"/>
              <a:t>Καλείται να δώσει νέες απαντήσεις σε νέου τύπου προβλήματα</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634082"/>
          </a:xfrm>
        </p:spPr>
        <p:txBody>
          <a:bodyPr>
            <a:normAutofit/>
          </a:bodyPr>
          <a:lstStyle/>
          <a:p>
            <a:r>
              <a:rPr lang="el-GR" sz="3200" dirty="0" smtClean="0"/>
              <a:t>Ο ΡΟΛΟΣ ΤΟΥ ΔΗΜΟΣΙΟΥ ΧΩΡΟΥ</a:t>
            </a:r>
            <a:endParaRPr lang="el-GR" sz="3200" dirty="0"/>
          </a:p>
        </p:txBody>
      </p:sp>
      <p:sp>
        <p:nvSpPr>
          <p:cNvPr id="3" name="2 - Θέση περιεχομένου"/>
          <p:cNvSpPr>
            <a:spLocks noGrp="1"/>
          </p:cNvSpPr>
          <p:nvPr>
            <p:ph idx="1"/>
          </p:nvPr>
        </p:nvSpPr>
        <p:spPr>
          <a:xfrm>
            <a:off x="457200" y="1268760"/>
            <a:ext cx="8229600" cy="5040560"/>
          </a:xfrm>
        </p:spPr>
        <p:txBody>
          <a:bodyPr>
            <a:normAutofit fontScale="85000" lnSpcReduction="10000"/>
          </a:bodyPr>
          <a:lstStyle/>
          <a:p>
            <a:r>
              <a:rPr lang="el-GR" dirty="0" smtClean="0"/>
              <a:t>Κεντρικός  μηχανισμός παραγωγής δημοσίων πολιτικών στις σύγχρονες κοινωνίες παραμένει το κράτος και ευρύτερα ο δημόσιος χώρος.</a:t>
            </a:r>
          </a:p>
          <a:p>
            <a:pPr lvl="1"/>
            <a:r>
              <a:rPr lang="el-GR" dirty="0" smtClean="0"/>
              <a:t>Παρά την απάμβλυνση  της ιεραρχικής και συγκεντρωτικής του φυσιογνωμίας παραμένει ο συλλογικός χώρος ρύθμισης των όρων κοινωνικής συνύπαρξης. </a:t>
            </a:r>
          </a:p>
          <a:p>
            <a:r>
              <a:rPr lang="el-GR" dirty="0" smtClean="0"/>
              <a:t>Εκ του ρόλου του το κράτος κλήθηκε να χειριστεί την κρίση. </a:t>
            </a:r>
          </a:p>
          <a:p>
            <a:r>
              <a:rPr lang="el-GR" dirty="0" smtClean="0"/>
              <a:t>Η αξιολόγηση της  πενταετούς εμπειρίας καταδεικνύει ότι υπήρξε ανέτοιμο για τις νέες  συνθήκες: </a:t>
            </a:r>
          </a:p>
          <a:p>
            <a:pPr lvl="1"/>
            <a:r>
              <a:rPr lang="el-GR" dirty="0" smtClean="0"/>
              <a:t>αποφεύχθηκαν καταστροφές δεν δρομολογήθηκε όμως η ανάκαμψη</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74638"/>
            <a:ext cx="8229600" cy="778098"/>
          </a:xfrm>
        </p:spPr>
        <p:txBody>
          <a:bodyPr>
            <a:normAutofit/>
          </a:bodyPr>
          <a:lstStyle/>
          <a:p>
            <a:r>
              <a:rPr lang="el-GR" sz="3200" dirty="0" smtClean="0"/>
              <a:t>ΤΑ ΑΙΤΙΑ ΤΗΣ ΑΝΑΠΟΤΕΛΕΣΜΑΤΙΚΟΤΗΤΑΣ</a:t>
            </a:r>
            <a:endParaRPr lang="el-GR" sz="3200" dirty="0"/>
          </a:p>
        </p:txBody>
      </p:sp>
      <p:sp>
        <p:nvSpPr>
          <p:cNvPr id="3" name="2 - Θέση περιεχομένου"/>
          <p:cNvSpPr>
            <a:spLocks noGrp="1"/>
          </p:cNvSpPr>
          <p:nvPr>
            <p:ph idx="1"/>
          </p:nvPr>
        </p:nvSpPr>
        <p:spPr>
          <a:xfrm>
            <a:off x="457200" y="1340768"/>
            <a:ext cx="8229600" cy="4785395"/>
          </a:xfrm>
        </p:spPr>
        <p:txBody>
          <a:bodyPr>
            <a:normAutofit fontScale="92500" lnSpcReduction="20000"/>
          </a:bodyPr>
          <a:lstStyle/>
          <a:p>
            <a:pPr lvl="0"/>
            <a:r>
              <a:rPr lang="el-GR" i="1" dirty="0" smtClean="0"/>
              <a:t>Πρώτον,</a:t>
            </a:r>
            <a:r>
              <a:rPr lang="el-GR" dirty="0" smtClean="0"/>
              <a:t> το τεχνικά και μεθοδολογικά απαράσκευο των κρατικών αλλά και των </a:t>
            </a:r>
            <a:r>
              <a:rPr lang="el-GR" dirty="0" err="1" smtClean="0"/>
              <a:t>ενωσιακών</a:t>
            </a:r>
            <a:r>
              <a:rPr lang="el-GR" dirty="0" smtClean="0"/>
              <a:t> μηχανισμών, </a:t>
            </a:r>
          </a:p>
          <a:p>
            <a:pPr lvl="1"/>
            <a:r>
              <a:rPr lang="el-GR" dirty="0" smtClean="0"/>
              <a:t>οφειλόμενο στον αιφνιδιασμό  λόγω μακρόχρονης απεμπόλησης του σχεδιαστικού ρόλου της δημόσιας εξουσίας και στην εναπόθεση των συλλογικών συμφερόντων στους αυτοματισμούς των αγορών. </a:t>
            </a:r>
          </a:p>
          <a:p>
            <a:pPr>
              <a:buNone/>
            </a:pPr>
            <a:endParaRPr lang="el-GR" dirty="0" smtClean="0"/>
          </a:p>
          <a:p>
            <a:pPr lvl="0"/>
            <a:r>
              <a:rPr lang="el-GR" i="1" dirty="0" smtClean="0"/>
              <a:t>Δεύτερον,</a:t>
            </a:r>
            <a:r>
              <a:rPr lang="el-GR" dirty="0" smtClean="0"/>
              <a:t> δεσμεύσεις και δισταγμοί των πολιτικών ελίτ να αντιμετωπίσουν ριζικά το πρόβλημα στο μόνο επίπεδο στο οποίο μπορεί να αντιμετωπισθεί: το ευρωπαϊκό. </a:t>
            </a:r>
          </a:p>
          <a:p>
            <a:endParaRPr lang="el-GR" dirty="0" smtClean="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29600" cy="720080"/>
          </a:xfrm>
        </p:spPr>
        <p:txBody>
          <a:bodyPr>
            <a:noAutofit/>
          </a:bodyPr>
          <a:lstStyle/>
          <a:p>
            <a:r>
              <a:rPr lang="el-GR" sz="2400" dirty="0" smtClean="0"/>
              <a:t>ΤΟ </a:t>
            </a:r>
            <a:r>
              <a:rPr lang="en-US" sz="2400" i="1" dirty="0" smtClean="0"/>
              <a:t>NEW PUBLIC MANAGEMENT</a:t>
            </a:r>
            <a:r>
              <a:rPr lang="el-GR" sz="2400" i="1" dirty="0" smtClean="0"/>
              <a:t> </a:t>
            </a:r>
            <a:r>
              <a:rPr lang="el-GR" sz="2400" dirty="0" smtClean="0"/>
              <a:t>  ΚΥΡΙΑΡΧΟ ΥΠΟΔΕΙΓΜΑ ΔΙΟΙΚΗΤΙΚΗΣ ΜΕΤΑΡΡΥΘΜΙΣΗΣ</a:t>
            </a:r>
            <a:endParaRPr lang="el-GR" sz="2400" dirty="0"/>
          </a:p>
        </p:txBody>
      </p:sp>
      <p:sp>
        <p:nvSpPr>
          <p:cNvPr id="3" name="2 - Θέση περιεχομένου"/>
          <p:cNvSpPr>
            <a:spLocks noGrp="1"/>
          </p:cNvSpPr>
          <p:nvPr>
            <p:ph idx="1"/>
          </p:nvPr>
        </p:nvSpPr>
        <p:spPr>
          <a:xfrm>
            <a:off x="457200" y="1196752"/>
            <a:ext cx="8229600" cy="5400600"/>
          </a:xfrm>
        </p:spPr>
        <p:txBody>
          <a:bodyPr>
            <a:normAutofit fontScale="40000" lnSpcReduction="20000"/>
          </a:bodyPr>
          <a:lstStyle/>
          <a:p>
            <a:pPr lvl="0"/>
            <a:r>
              <a:rPr lang="el-GR" sz="5000" dirty="0" smtClean="0"/>
              <a:t>Το </a:t>
            </a:r>
            <a:r>
              <a:rPr lang="el-GR" sz="5000" dirty="0" err="1" smtClean="0"/>
              <a:t>αξιακό</a:t>
            </a:r>
            <a:r>
              <a:rPr lang="el-GR" sz="5000" dirty="0" smtClean="0"/>
              <a:t> επίκεντρο :</a:t>
            </a:r>
            <a:r>
              <a:rPr lang="en-US" sz="5000" dirty="0" smtClean="0"/>
              <a:t> </a:t>
            </a:r>
            <a:r>
              <a:rPr lang="el-GR" sz="5000" dirty="0" smtClean="0"/>
              <a:t>η  έννοια του «</a:t>
            </a:r>
            <a:r>
              <a:rPr lang="el-GR" sz="5000" b="1" dirty="0" smtClean="0"/>
              <a:t>Λιγότερου Κράτους</a:t>
            </a:r>
            <a:r>
              <a:rPr lang="el-GR" sz="5000" dirty="0" smtClean="0"/>
              <a:t>»</a:t>
            </a:r>
          </a:p>
          <a:p>
            <a:pPr>
              <a:buNone/>
            </a:pPr>
            <a:endParaRPr lang="el-GR" sz="5000" dirty="0" smtClean="0"/>
          </a:p>
          <a:p>
            <a:pPr lvl="0"/>
            <a:r>
              <a:rPr lang="el-GR" sz="5000" dirty="0" smtClean="0"/>
              <a:t>«Περισσότερα (αποτελέσματα) με Λιγότερα (δαπανώμενα κονδύλια)» ή “</a:t>
            </a:r>
            <a:r>
              <a:rPr lang="el-GR" sz="5000" b="1" dirty="0" err="1" smtClean="0"/>
              <a:t>More</a:t>
            </a:r>
            <a:r>
              <a:rPr lang="el-GR" sz="5000" b="1" dirty="0" smtClean="0"/>
              <a:t> </a:t>
            </a:r>
            <a:r>
              <a:rPr lang="el-GR" sz="5000" b="1" dirty="0" err="1" smtClean="0"/>
              <a:t>for</a:t>
            </a:r>
            <a:r>
              <a:rPr lang="el-GR" sz="5000" b="1" dirty="0" smtClean="0"/>
              <a:t> </a:t>
            </a:r>
            <a:r>
              <a:rPr lang="el-GR" sz="5000" b="1" dirty="0" err="1" smtClean="0"/>
              <a:t>Less</a:t>
            </a:r>
            <a:r>
              <a:rPr lang="el-GR" sz="5000" dirty="0" smtClean="0"/>
              <a:t>”. </a:t>
            </a:r>
          </a:p>
          <a:p>
            <a:pPr lvl="1"/>
            <a:r>
              <a:rPr lang="el-GR" sz="5000" dirty="0" smtClean="0"/>
              <a:t>Επιδίωξη ασφαλώς στη ολότητά της ορθή. Ωστόσο στην πράξη το ενδιαφέρον  εστιάσθηκε στην συγκεκριμενοποίηση του “</a:t>
            </a:r>
            <a:r>
              <a:rPr lang="el-GR" sz="5000" dirty="0" err="1" smtClean="0"/>
              <a:t>Less</a:t>
            </a:r>
            <a:r>
              <a:rPr lang="el-GR" sz="5000" dirty="0" smtClean="0"/>
              <a:t>”  ενώ το “</a:t>
            </a:r>
            <a:r>
              <a:rPr lang="el-GR" sz="5000" dirty="0" err="1" smtClean="0"/>
              <a:t>More</a:t>
            </a:r>
            <a:r>
              <a:rPr lang="el-GR" sz="5000" dirty="0" smtClean="0"/>
              <a:t>” παρέμεινε ένα διαρκές </a:t>
            </a:r>
            <a:r>
              <a:rPr lang="en-US" sz="5000" dirty="0" smtClean="0"/>
              <a:t> </a:t>
            </a:r>
            <a:r>
              <a:rPr lang="el-GR" sz="5000" dirty="0" smtClean="0"/>
              <a:t>ζητούμενο.</a:t>
            </a:r>
          </a:p>
          <a:p>
            <a:endParaRPr lang="el-GR" sz="5000" dirty="0" smtClean="0"/>
          </a:p>
          <a:p>
            <a:pPr lvl="0"/>
            <a:r>
              <a:rPr lang="el-GR" sz="5000" dirty="0" smtClean="0"/>
              <a:t>«Αφήστε τους </a:t>
            </a:r>
            <a:r>
              <a:rPr lang="el-GR" sz="5000" dirty="0" err="1" smtClean="0"/>
              <a:t>μάνατζερς</a:t>
            </a:r>
            <a:r>
              <a:rPr lang="el-GR" sz="5000" dirty="0" smtClean="0"/>
              <a:t> να διοικήσουν» (</a:t>
            </a:r>
            <a:r>
              <a:rPr lang="el-GR" sz="5000" b="1" dirty="0" err="1" smtClean="0"/>
              <a:t>Let</a:t>
            </a:r>
            <a:r>
              <a:rPr lang="el-GR" sz="5000" b="1" dirty="0" smtClean="0"/>
              <a:t> </a:t>
            </a:r>
            <a:r>
              <a:rPr lang="el-GR" sz="5000" b="1" dirty="0" err="1" smtClean="0"/>
              <a:t>the</a:t>
            </a:r>
            <a:r>
              <a:rPr lang="el-GR" sz="5000" b="1" dirty="0" smtClean="0"/>
              <a:t> </a:t>
            </a:r>
            <a:r>
              <a:rPr lang="el-GR" sz="5000" b="1" dirty="0" err="1" smtClean="0"/>
              <a:t>managers</a:t>
            </a:r>
            <a:r>
              <a:rPr lang="el-GR" sz="5000" b="1" dirty="0" smtClean="0"/>
              <a:t> </a:t>
            </a:r>
            <a:r>
              <a:rPr lang="el-GR" sz="5000" b="1" dirty="0" err="1" smtClean="0"/>
              <a:t>manage</a:t>
            </a:r>
            <a:r>
              <a:rPr lang="el-GR" sz="5000" dirty="0" smtClean="0"/>
              <a:t>). </a:t>
            </a:r>
            <a:r>
              <a:rPr lang="en-US" sz="5000" dirty="0" smtClean="0"/>
              <a:t> </a:t>
            </a:r>
          </a:p>
          <a:p>
            <a:pPr lvl="1"/>
            <a:r>
              <a:rPr lang="el-GR" sz="5000" dirty="0" smtClean="0"/>
              <a:t>περιορισμός της πολιτικής παρέμβασης στο πεδίο της εφαρμογής των δημοσίων πολιτικών. </a:t>
            </a:r>
            <a:endParaRPr lang="en-US" sz="5000" dirty="0" smtClean="0"/>
          </a:p>
          <a:p>
            <a:pPr lvl="1"/>
            <a:r>
              <a:rPr lang="el-GR" sz="5000" dirty="0" smtClean="0"/>
              <a:t>μεταφορά αρμοδιοτήτων άσκησης πολιτικής σε αυτόνομα ή ημιαυτόνομα Νομικά Πρόσωπα</a:t>
            </a:r>
          </a:p>
          <a:p>
            <a:pPr>
              <a:buNone/>
            </a:pPr>
            <a:endParaRPr lang="el-GR" sz="5000" dirty="0" smtClean="0"/>
          </a:p>
          <a:p>
            <a:pPr lvl="0"/>
            <a:r>
              <a:rPr lang="el-GR" sz="5000" dirty="0" smtClean="0"/>
              <a:t>Αντί της ιεραρχικής εντολής της δέσμευσης και του ελέγχου προγραμματικές συμβάσεις (</a:t>
            </a:r>
            <a:r>
              <a:rPr lang="en-US" sz="5000" b="1" dirty="0" smtClean="0"/>
              <a:t>Make deals – not rules</a:t>
            </a:r>
            <a:r>
              <a:rPr lang="en-US" sz="5000" dirty="0" smtClean="0"/>
              <a:t>)</a:t>
            </a:r>
            <a:endParaRPr lang="el-GR" sz="5000" dirty="0" smtClean="0"/>
          </a:p>
          <a:p>
            <a:pPr lvl="1"/>
            <a:r>
              <a:rPr lang="el-GR" sz="5000" dirty="0" smtClean="0"/>
              <a:t> επίτευξης αποτελεσμάτων εντός των υπηρεσιών πχ μεταξύ πολιτικής ηγεσίας και επικεφαλής των οργανισμών (</a:t>
            </a:r>
            <a:r>
              <a:rPr lang="el-GR" sz="5000" dirty="0" err="1" smtClean="0"/>
              <a:t>Contracting</a:t>
            </a:r>
            <a:r>
              <a:rPr lang="el-GR" sz="5000" dirty="0" smtClean="0"/>
              <a:t> </a:t>
            </a:r>
            <a:r>
              <a:rPr lang="el-GR" sz="5000" dirty="0" err="1" smtClean="0"/>
              <a:t>in</a:t>
            </a:r>
            <a:r>
              <a:rPr lang="el-GR" sz="5000" dirty="0" smtClean="0"/>
              <a:t>) και </a:t>
            </a:r>
          </a:p>
          <a:p>
            <a:pPr lvl="1"/>
            <a:r>
              <a:rPr lang="el-GR" sz="5000" dirty="0" smtClean="0"/>
              <a:t>η αγορά αποτελεσμάτων (</a:t>
            </a:r>
            <a:r>
              <a:rPr lang="el-GR" sz="5000" dirty="0" err="1" smtClean="0"/>
              <a:t>Contracting</a:t>
            </a:r>
            <a:r>
              <a:rPr lang="el-GR" sz="5000" dirty="0" smtClean="0"/>
              <a:t> </a:t>
            </a:r>
            <a:r>
              <a:rPr lang="el-GR" sz="5000" dirty="0" err="1" smtClean="0"/>
              <a:t>out</a:t>
            </a:r>
            <a:r>
              <a:rPr lang="el-GR" sz="5000" dirty="0" smtClean="0"/>
              <a:t> ).</a:t>
            </a:r>
          </a:p>
          <a:p>
            <a:pPr>
              <a:buNone/>
            </a:pPr>
            <a:endParaRPr lang="el-GR" sz="5000" dirty="0" smtClean="0"/>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1792</TotalTime>
  <Words>1341</Words>
  <Application>Microsoft Office PowerPoint</Application>
  <PresentationFormat>On-screen Show (4:3)</PresentationFormat>
  <Paragraphs>99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Θέμα του Office</vt:lpstr>
      <vt:lpstr> Η ΜΕΤΑΡΡΥΘΜΙΣΗ ΤΟΥ ΚΡΑΤΟΥΣ  ΕΝ ΜΕΣΩ ΚΡΙΣΗΣ</vt:lpstr>
      <vt:lpstr>PowerPoint Presentation</vt:lpstr>
      <vt:lpstr>PowerPoint Presentation</vt:lpstr>
      <vt:lpstr>PowerPoint Presentation</vt:lpstr>
      <vt:lpstr>ΤΙ ΚΑΛΕΙΤΑΙ ΝΑ ΑΝΤΙΜΕΤΩΠΙΣΕΙ Η ΔΗΜΟΣΙΑ ΕΞΟΥΣΙΑ</vt:lpstr>
      <vt:lpstr>PowerPoint Presentation</vt:lpstr>
      <vt:lpstr>Ο ΡΟΛΟΣ ΤΟΥ ΔΗΜΟΣΙΟΥ ΧΩΡΟΥ</vt:lpstr>
      <vt:lpstr>ΤΑ ΑΙΤΙΑ ΤΗΣ ΑΝΑΠΟΤΕΛΕΣΜΑΤΙΚΟΤΗΤΑΣ</vt:lpstr>
      <vt:lpstr>ΤΟ NEW PUBLIC MANAGEMENT   ΚΥΡΙΑΡΧΟ ΥΠΟΔΕΙΓΜΑ ΔΙΟΙΚΗΤΙΚΗΣ ΜΕΤΑΡΡΥΘΜΙΣΗΣ</vt:lpstr>
      <vt:lpstr>ΑΡΝΗΤΙΚΕΣ  ΣΥΝΕΠΕΙΕΣ ΤΟΥ ΝΡΜ [1/2]</vt:lpstr>
      <vt:lpstr>ΑΡΝΗΤΙΚΕΣ  ΣΥΝΕΠΕΙΕΣ ΤΟΥ ΝΡΜ [2/2]</vt:lpstr>
      <vt:lpstr>ΘΕΤΙΚΟ ΣΤΟΙΧΕΙΟ ΤΟΥ ΝΡΜ </vt:lpstr>
      <vt:lpstr>ΜΕΤΑ-ΝΡΜ ΜΕΤΑΡΡΥΘΜΙΣΕΙΣ (POST - NPM REFORMS)</vt:lpstr>
      <vt:lpstr>ΕΝΑΛΛΑΚΤΙΚΟ ΥΠΟΔΕΙΓΜΑ  ΜΕΤΑΡΡΥΘΜΙΣΤΙΚΗΣ ΣΤΡΑΤΗΓΙΚΗΣ </vt:lpstr>
      <vt:lpstr>ΕΛΛΟΧΕΥΟΝΤΕΣ ΚΙΝΔΥΝΟΙ [1/2]  </vt:lpstr>
      <vt:lpstr>ΕΛΛΟΧΕΥΟΝΤΕΣ ΚΙΝΔΥΝΟΙ [2/2] </vt:lpstr>
      <vt:lpstr>ΑΜΕΣΗ ΔΙΑΜΟΡΦΩΣΗ ΕΝΟΣ ΣΤΡΑΤΗΓΙΚΟΥ ΣΧΕΔΙΟΥ ΔΙΟΙΚΗΤΙΚΗΣ ΜΕΤΑΡΡΥΘΜΙΣΗΣ  [1/3]</vt:lpstr>
      <vt:lpstr>ΑΜΕΣΗ ΔΙΑΜΟΡΦΩΣΗ ΕΝΟΣ ΣΤΡΑΤΗΓΙΚΟΥ ΣΧΕΔΙΟΥ ΔΙΟΙΚΗΤΙΚΗΣ ΜΕΤΑΡΡΥΘΜΙΣΗΣ [2/3]</vt:lpstr>
      <vt:lpstr>ΑΜΕΣΗ ΔΙΑΜΟΡΦΩΣΗ ΕΝΟΣ ΣΤΡΑΤΗΓΙΚΟΥ ΣΧΕΔΙΟΥ ΔΙΟΙΚΗΤΙΚΗΣ ΜΕΤΑΡΡΥΘΜΙΣΗΣ [3/3]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ΜΕΤΑΡΡΥΘΜΙΣΗ ΤΟΥ ΚΡΑΤΟΥΣ  ΕΝ ΜΕΣΩ ΚΡΙΣΗΣ</dc:title>
  <dc:creator>ADMIN</dc:creator>
  <cp:lastModifiedBy>User</cp:lastModifiedBy>
  <cp:revision>40</cp:revision>
  <dcterms:created xsi:type="dcterms:W3CDTF">2013-05-19T14:14:25Z</dcterms:created>
  <dcterms:modified xsi:type="dcterms:W3CDTF">2013-06-04T11:39:40Z</dcterms:modified>
</cp:coreProperties>
</file>